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20C5CF-173E-4BCF-AA6D-51C3164F3BF0}" v="965" dt="2026-06-29T19:59:54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36A3F-8682-480A-8AE4-55CDC8FE8C3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6F9CE-B0AE-4385-85DC-3DF536BA5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4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6F9CE-B0AE-4385-85DC-3DF536BA56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33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AD40B-6903-98FB-4752-91E6AA457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21909-417E-E368-492D-90C9C3821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3B57D-8C4F-7AA4-5612-1D837B97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8145D-E9A6-BF9E-2ABA-9CD666C2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5A04C-BBB6-0598-D917-2483F9B3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6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EAF5-FB0D-F0FE-C560-FBF8113AF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99A66-D6DE-8C24-4D04-6C9A6D274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EB630-DA2B-8F10-FBDA-EC6E8D27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F2400-DD48-B34E-A9A8-8468F6FF9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4432B-FA0A-C4C7-142D-C0177DC1E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0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99B25-C72B-1FB5-D36C-62169D65A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6CB92-FF60-4899-1FDD-4998CB006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C64A6-F0A8-F673-BB1D-D979554E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263E7-77E2-E943-EC11-D7200D1E3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FF498-5456-CC5F-A503-5B508CBFD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3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90547-3281-2F8C-61D7-13252B59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A1012-133F-B07A-DD35-4D21CAC5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731EC-4150-0F99-DA17-EBB5D2642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35CF1-4744-FDD6-6A6A-1FF398C6D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14AD0-67B5-325C-D9C7-FF78794D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470EE-5860-4C9C-C28C-40001623D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3F5F-B6F6-643E-B62F-167B12D66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1FF95-0372-636F-14CA-11ADF5175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A5699-A9FB-CD03-2C27-BFA4B0512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5C930C-54CF-2638-D964-2B452668C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7B743F-EBEF-E0DF-6704-DA374150A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282104-6184-023E-568D-3A961988E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8E72E-D936-320A-E72D-2942F7602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A1242-27A1-81BB-25C8-E54C93C1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1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8919B-D9A1-45FC-1E30-08AF5027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0F8033-7EF6-C8AA-8C46-1C57C056D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115E2D-75BA-1DD0-5EE7-F7E8E158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0C5B2-0A55-31ED-DEB9-8F06846E6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4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372267-2601-1845-606E-2D55C134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4A116-C92A-F3B4-EBD1-33451EAB0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3C88F-2D3D-2732-E565-FFE04369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7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77191-9F9E-4E14-53D7-52D5A3938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6F7FE-35FF-5876-F3C5-1BD7BD5BD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C70A6-EE03-BEF3-9BFC-AE290921E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164CB-C43D-551F-80A0-0811EF988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3581D-9244-09F0-CC2C-E4832DE5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7501C-D509-9384-39D6-DA426A4B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5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C2BD-1595-9D8A-8868-0498C30F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1DB294-77EA-CF05-BF15-DE71CE709C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A5E72-E4FA-5568-4198-82DCB7659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9F00D-F4BB-31AD-B5BF-A3B28866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BDD3D-7E24-189B-DD0D-FA372694A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C4D6A-6391-C9C6-9EB4-1513BA11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3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3EC6-FB1D-10BC-CDB2-967489C00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B286B-6AF0-FC21-73E9-98582D930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F6E3F-087B-B9E5-0827-133138C04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2D35A-F116-6B02-944F-DFD29E1F7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DB856-1544-3F02-3070-405AA9C82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5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D50679-7CA1-8630-148D-0708B0545C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B3AE0-900A-4220-5302-AED1E4AB3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1EED2-BE5A-C855-54AD-44CB37A92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22CC3-245F-2A21-A0CF-6148F8C3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6A770-58B1-33F6-2DEF-E28AFCBC0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83743-FE6C-6155-B08F-2278F3F7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CA31B-928B-F466-987F-EEAC5C249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B563F-36DF-FAAD-9304-53A142C59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CD9324-F7F9-4532-AFCB-DA46D4563D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D8CD0-0D9E-4502-78F7-ADDCD4B6A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5C14C-6203-E575-1225-8F80C838B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888D7A-DE84-4031-8B50-60B866EE4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8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17BBDDC-DEDA-2C90-9932-B8C9FF7F7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791" y="1721365"/>
            <a:ext cx="6509656" cy="3632168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AC3CC4A-B12F-11B9-7299-54405403E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368721"/>
              </p:ext>
            </p:extLst>
          </p:nvPr>
        </p:nvGraphicFramePr>
        <p:xfrm>
          <a:off x="431800" y="937380"/>
          <a:ext cx="423817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724">
                  <a:extLst>
                    <a:ext uri="{9D8B030D-6E8A-4147-A177-3AD203B41FA5}">
                      <a16:colId xmlns:a16="http://schemas.microsoft.com/office/drawing/2014/main" val="971578599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4169128373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190395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#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Event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Details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67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Select desired  CSV file to upload 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75853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CD21A98-C12D-E11D-99EF-BEAC1AD1694A}"/>
              </a:ext>
            </a:extLst>
          </p:cNvPr>
          <p:cNvSpPr txBox="1"/>
          <p:nvPr/>
        </p:nvSpPr>
        <p:spPr>
          <a:xfrm>
            <a:off x="413656" y="198349"/>
            <a:ext cx="6096000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3200" b="1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HCP List Upload </a:t>
            </a:r>
            <a:endParaRPr lang="en-US" sz="3200" b="1" kern="100">
              <a:solidFill>
                <a:srgbClr val="0F4761"/>
              </a:solidFill>
              <a:effectLst/>
              <a:latin typeface="Aptos Display" panose="020B0004020202020204" pitchFamily="34" charset="0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6576CE-AC03-1C1F-4514-93227EA121BB}"/>
              </a:ext>
            </a:extLst>
          </p:cNvPr>
          <p:cNvSpPr txBox="1"/>
          <p:nvPr/>
        </p:nvSpPr>
        <p:spPr>
          <a:xfrm>
            <a:off x="431800" y="3159778"/>
            <a:ext cx="4397829" cy="2463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400" b="1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HCP List Upload </a:t>
            </a:r>
            <a:endParaRPr lang="en-US" sz="2400" b="1" kern="100">
              <a:solidFill>
                <a:srgbClr val="0F4761"/>
              </a:solidFill>
              <a:effectLst/>
              <a:latin typeface="Aptos Display" panose="020B0004020202020204" pitchFamily="34" charset="0"/>
              <a:ea typeface="Yu Gothic Light" panose="020B0300000000000000" pitchFamily="34" charset="-128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Users can upload a Comma Separated Values (CSV) file to the HCP list selection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Format should include NPI and Segment columns to define your provider cohort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1801B5CD-1A77-E69A-AAFA-DD82F9C510AB}"/>
              </a:ext>
            </a:extLst>
          </p:cNvPr>
          <p:cNvSpPr/>
          <p:nvPr/>
        </p:nvSpPr>
        <p:spPr>
          <a:xfrm>
            <a:off x="5987143" y="4365171"/>
            <a:ext cx="772886" cy="478972"/>
          </a:xfrm>
          <a:prstGeom prst="wedgeRectCallout">
            <a:avLst>
              <a:gd name="adj1" fmla="val 117195"/>
              <a:gd name="adj2" fmla="val -62500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8437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300CEF0-B969-25AF-8D58-96B0BBF2B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685" y="1491343"/>
            <a:ext cx="7451981" cy="3832855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6BC1B2-31BE-AEA9-5C3C-2BACD0939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734954"/>
              </p:ext>
            </p:extLst>
          </p:nvPr>
        </p:nvGraphicFramePr>
        <p:xfrm>
          <a:off x="508000" y="1098049"/>
          <a:ext cx="3094053" cy="1849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05">
                  <a:extLst>
                    <a:ext uri="{9D8B030D-6E8A-4147-A177-3AD203B41FA5}">
                      <a16:colId xmlns:a16="http://schemas.microsoft.com/office/drawing/2014/main" val="971578599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4169128373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1903954766"/>
                    </a:ext>
                  </a:extLst>
                </a:gridCol>
              </a:tblGrid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#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Event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Details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674869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1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Select ICD-10, then interact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758537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2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Select NDC Icon, then interact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469394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3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Select PX Icon,  then interact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62441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4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Select “new group”, name code group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5157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4186E0-9EE9-F430-D96A-A13A6BC2D529}"/>
              </a:ext>
            </a:extLst>
          </p:cNvPr>
          <p:cNvSpPr txBox="1"/>
          <p:nvPr/>
        </p:nvSpPr>
        <p:spPr>
          <a:xfrm>
            <a:off x="233334" y="3037923"/>
            <a:ext cx="4357915" cy="3683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</a:pPr>
            <a:r>
              <a:rPr lang="en-US" sz="1800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Users can create code groups by searching and choosing ICD – 10, NPC, and PX codes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ICD-10: Search by name and select desired codes – user has the option to filter by code and description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NDC: User can search by NDC, brand or generic name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PX: User can search by HCPCS or by description 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>
                <a:solidFill>
                  <a:srgbClr val="000000"/>
                </a:solidFill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“New group” prompts user to name the code group </a:t>
            </a:r>
            <a:endParaRPr lang="en-US" sz="1800" kern="100">
              <a:solidFill>
                <a:srgbClr val="000000"/>
              </a:solidFill>
              <a:effectLst/>
              <a:latin typeface="Aptos Display" panose="020B0004020202020204" pitchFamily="34" charset="0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F6BFD-BAC0-D644-B711-4C8DC0AA8908}"/>
              </a:ext>
            </a:extLst>
          </p:cNvPr>
          <p:cNvSpPr txBox="1"/>
          <p:nvPr/>
        </p:nvSpPr>
        <p:spPr>
          <a:xfrm>
            <a:off x="431800" y="445123"/>
            <a:ext cx="6096000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Creation of Code Groups </a:t>
            </a:r>
            <a:endParaRPr lang="en-US" sz="32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4E65D746-F517-F74C-3D8C-5F072EEB7AEA}"/>
              </a:ext>
            </a:extLst>
          </p:cNvPr>
          <p:cNvSpPr/>
          <p:nvPr/>
        </p:nvSpPr>
        <p:spPr>
          <a:xfrm>
            <a:off x="3977289" y="2536775"/>
            <a:ext cx="772886" cy="478972"/>
          </a:xfrm>
          <a:prstGeom prst="wedgeRectCallout">
            <a:avLst>
              <a:gd name="adj1" fmla="val 117195"/>
              <a:gd name="adj2" fmla="val -14773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53E35F27-C0DD-40D9-FC03-D4F5A32F60B2}"/>
              </a:ext>
            </a:extLst>
          </p:cNvPr>
          <p:cNvSpPr/>
          <p:nvPr/>
        </p:nvSpPr>
        <p:spPr>
          <a:xfrm>
            <a:off x="7675922" y="2395260"/>
            <a:ext cx="772886" cy="478972"/>
          </a:xfrm>
          <a:prstGeom prst="wedgeRectCallout">
            <a:avLst>
              <a:gd name="adj1" fmla="val -132101"/>
              <a:gd name="adj2" fmla="val 21591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FB445345-AEEF-249B-A98E-5EDA07A37FD1}"/>
              </a:ext>
            </a:extLst>
          </p:cNvPr>
          <p:cNvSpPr/>
          <p:nvPr/>
        </p:nvSpPr>
        <p:spPr>
          <a:xfrm>
            <a:off x="6527800" y="2036515"/>
            <a:ext cx="772886" cy="478972"/>
          </a:xfrm>
          <a:prstGeom prst="wedgeRectCallout">
            <a:avLst>
              <a:gd name="adj1" fmla="val -87030"/>
              <a:gd name="adj2" fmla="val 82954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F35217F2-6F36-B252-4787-B1F879A54845}"/>
              </a:ext>
            </a:extLst>
          </p:cNvPr>
          <p:cNvSpPr/>
          <p:nvPr/>
        </p:nvSpPr>
        <p:spPr>
          <a:xfrm>
            <a:off x="7494261" y="3441314"/>
            <a:ext cx="772886" cy="478972"/>
          </a:xfrm>
          <a:prstGeom prst="wedgeRectCallout">
            <a:avLst>
              <a:gd name="adj1" fmla="val -94072"/>
              <a:gd name="adj2" fmla="val -48864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42986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737CB3-95E0-0A5C-6155-1C683C5A9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627" y="158230"/>
            <a:ext cx="6558644" cy="3559662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43160B95-5ABF-DAB7-D5D1-1BAAE5F5AD43}"/>
              </a:ext>
            </a:extLst>
          </p:cNvPr>
          <p:cNvSpPr/>
          <p:nvPr/>
        </p:nvSpPr>
        <p:spPr>
          <a:xfrm>
            <a:off x="10564587" y="1813762"/>
            <a:ext cx="517071" cy="445506"/>
          </a:xfrm>
          <a:prstGeom prst="wedgeRectCallout">
            <a:avLst>
              <a:gd name="adj1" fmla="val 28463"/>
              <a:gd name="adj2" fmla="val -123864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0EB37-0FE9-8F87-F1B4-02B165834F7D}"/>
              </a:ext>
            </a:extLst>
          </p:cNvPr>
          <p:cNvSpPr txBox="1"/>
          <p:nvPr/>
        </p:nvSpPr>
        <p:spPr>
          <a:xfrm>
            <a:off x="508000" y="3311058"/>
            <a:ext cx="3488872" cy="3262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User selects “Create Audience” at the top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Prompted to name the audience and select desired code groups to be included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Select create Audience and the process begins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Once finished, user can download audience as a .XLSX or Parquet file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7BDBA-DC71-7175-3B8D-F8D5FC35EBAF}"/>
              </a:ext>
            </a:extLst>
          </p:cNvPr>
          <p:cNvSpPr txBox="1"/>
          <p:nvPr/>
        </p:nvSpPr>
        <p:spPr>
          <a:xfrm>
            <a:off x="740229" y="281384"/>
            <a:ext cx="6096000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>
                <a:solidFill>
                  <a:srgbClr val="000000"/>
                </a:solidFill>
                <a:effectLst/>
                <a:latin typeface="Aptos Display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Create Audience </a:t>
            </a:r>
            <a:endParaRPr lang="en-US" sz="32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7994509-5527-64C6-DCF3-E4C479D32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422607"/>
              </p:ext>
            </p:extLst>
          </p:nvPr>
        </p:nvGraphicFramePr>
        <p:xfrm>
          <a:off x="508000" y="1296769"/>
          <a:ext cx="3094053" cy="1479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05">
                  <a:extLst>
                    <a:ext uri="{9D8B030D-6E8A-4147-A177-3AD203B41FA5}">
                      <a16:colId xmlns:a16="http://schemas.microsoft.com/office/drawing/2014/main" val="971578599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4169128373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1903954766"/>
                    </a:ext>
                  </a:extLst>
                </a:gridCol>
              </a:tblGrid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#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Event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Details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674869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1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Sync audience saves code group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758537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2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Create Audience to start building 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469394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3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Name HCP Audience to initiate job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6244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2645345-8E00-4804-2DAA-4AE22B71B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215" y="3861267"/>
            <a:ext cx="3043356" cy="2711902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E4FA9812-FC11-2D02-8C69-E10377C192ED}"/>
              </a:ext>
            </a:extLst>
          </p:cNvPr>
          <p:cNvSpPr/>
          <p:nvPr/>
        </p:nvSpPr>
        <p:spPr>
          <a:xfrm>
            <a:off x="10306051" y="836820"/>
            <a:ext cx="517071" cy="445506"/>
          </a:xfrm>
          <a:prstGeom prst="wedgeRectCallout">
            <a:avLst>
              <a:gd name="adj1" fmla="val 26358"/>
              <a:gd name="adj2" fmla="val -104317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5275EF06-D297-F08D-1852-DF7F79D93CCA}"/>
              </a:ext>
            </a:extLst>
          </p:cNvPr>
          <p:cNvSpPr/>
          <p:nvPr/>
        </p:nvSpPr>
        <p:spPr>
          <a:xfrm>
            <a:off x="6372437" y="5308076"/>
            <a:ext cx="517071" cy="445506"/>
          </a:xfrm>
          <a:prstGeom prst="wedgeRectCallout">
            <a:avLst>
              <a:gd name="adj1" fmla="val 127410"/>
              <a:gd name="adj2" fmla="val -109203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56549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0CA5CD-B38D-8E52-2B0E-EA12C2476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23733"/>
              </p:ext>
            </p:extLst>
          </p:nvPr>
        </p:nvGraphicFramePr>
        <p:xfrm>
          <a:off x="584200" y="741597"/>
          <a:ext cx="3094053" cy="210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05">
                  <a:extLst>
                    <a:ext uri="{9D8B030D-6E8A-4147-A177-3AD203B41FA5}">
                      <a16:colId xmlns:a16="http://schemas.microsoft.com/office/drawing/2014/main" val="971578599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4169128373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1903954766"/>
                    </a:ext>
                  </a:extLst>
                </a:gridCol>
              </a:tblGrid>
              <a:tr h="525556">
                <a:tc>
                  <a:txBody>
                    <a:bodyPr/>
                    <a:lstStyle/>
                    <a:p>
                      <a:r>
                        <a:rPr lang="en-US" sz="900"/>
                        <a:t>#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Event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Details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674869"/>
                  </a:ext>
                </a:extLst>
              </a:tr>
              <a:tr h="525556">
                <a:tc>
                  <a:txBody>
                    <a:bodyPr/>
                    <a:lstStyle/>
                    <a:p>
                      <a:r>
                        <a:rPr lang="en-US" sz="900"/>
                        <a:t>1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/>
                        <a:t>Click Export to initiate process 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758537"/>
                  </a:ext>
                </a:extLst>
              </a:tr>
              <a:tr h="525556">
                <a:tc>
                  <a:txBody>
                    <a:bodyPr/>
                    <a:lstStyle/>
                    <a:p>
                      <a:r>
                        <a:rPr lang="en-US" sz="900"/>
                        <a:t>2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 CSV to export definition as a CSV file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469394"/>
                  </a:ext>
                </a:extLst>
              </a:tr>
              <a:tr h="525556">
                <a:tc>
                  <a:txBody>
                    <a:bodyPr/>
                    <a:lstStyle/>
                    <a:p>
                      <a:r>
                        <a:rPr lang="en-US" sz="900"/>
                        <a:t>3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 JSON to export as a JSON file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624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235687-C04C-32B7-D891-BE53D211D08C}"/>
              </a:ext>
            </a:extLst>
          </p:cNvPr>
          <p:cNvSpPr txBox="1"/>
          <p:nvPr/>
        </p:nvSpPr>
        <p:spPr>
          <a:xfrm>
            <a:off x="499624" y="15682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Export Definition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A014FF-4BAE-2846-CC99-B687F92DE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27" y="1030986"/>
            <a:ext cx="7008293" cy="1887980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7B0C7DE3-A927-08CA-973A-3998683495DF}"/>
              </a:ext>
            </a:extLst>
          </p:cNvPr>
          <p:cNvSpPr/>
          <p:nvPr/>
        </p:nvSpPr>
        <p:spPr>
          <a:xfrm>
            <a:off x="9348149" y="808233"/>
            <a:ext cx="517071" cy="445506"/>
          </a:xfrm>
          <a:prstGeom prst="wedgeRectCallout">
            <a:avLst>
              <a:gd name="adj1" fmla="val 81095"/>
              <a:gd name="adj2" fmla="val 137585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DB7F34-33DF-76D4-F522-4AAA4A03B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669" y="3238122"/>
            <a:ext cx="4477274" cy="3463056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AAD295AA-B7D4-87EF-AFF6-071750A3A06B}"/>
              </a:ext>
            </a:extLst>
          </p:cNvPr>
          <p:cNvSpPr/>
          <p:nvPr/>
        </p:nvSpPr>
        <p:spPr>
          <a:xfrm>
            <a:off x="8123314" y="6190045"/>
            <a:ext cx="517071" cy="445506"/>
          </a:xfrm>
          <a:prstGeom prst="wedgeRectCallout">
            <a:avLst>
              <a:gd name="adj1" fmla="val 78990"/>
              <a:gd name="adj2" fmla="val -45674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1E2BF-E468-7AEF-773B-2949D32E9C66}"/>
              </a:ext>
            </a:extLst>
          </p:cNvPr>
          <p:cNvSpPr txBox="1"/>
          <p:nvPr/>
        </p:nvSpPr>
        <p:spPr>
          <a:xfrm>
            <a:off x="584200" y="4014179"/>
            <a:ext cx="335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Users can take HCP List and Code Group/s to export as a CSV or JSON file in the export button</a:t>
            </a:r>
          </a:p>
          <a:p>
            <a:endParaRPr lang="en-US"/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49DDA4A2-9911-EF9A-325A-79E1F9B0C3E8}"/>
              </a:ext>
            </a:extLst>
          </p:cNvPr>
          <p:cNvSpPr/>
          <p:nvPr/>
        </p:nvSpPr>
        <p:spPr>
          <a:xfrm>
            <a:off x="9865220" y="6330400"/>
            <a:ext cx="517071" cy="445506"/>
          </a:xfrm>
          <a:prstGeom prst="wedgeRectCallout">
            <a:avLst>
              <a:gd name="adj1" fmla="val -32589"/>
              <a:gd name="adj2" fmla="val -96987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8636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9CA382-EEC2-F897-D0A1-C9792B4CE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983695"/>
              </p:ext>
            </p:extLst>
          </p:nvPr>
        </p:nvGraphicFramePr>
        <p:xfrm>
          <a:off x="584200" y="741597"/>
          <a:ext cx="3094053" cy="2248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05">
                  <a:extLst>
                    <a:ext uri="{9D8B030D-6E8A-4147-A177-3AD203B41FA5}">
                      <a16:colId xmlns:a16="http://schemas.microsoft.com/office/drawing/2014/main" val="971578599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4169128373"/>
                    </a:ext>
                  </a:extLst>
                </a:gridCol>
                <a:gridCol w="1412724">
                  <a:extLst>
                    <a:ext uri="{9D8B030D-6E8A-4147-A177-3AD203B41FA5}">
                      <a16:colId xmlns:a16="http://schemas.microsoft.com/office/drawing/2014/main" val="1903954766"/>
                    </a:ext>
                  </a:extLst>
                </a:gridCol>
              </a:tblGrid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#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Event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Details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674869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1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Open the audience tab to access the HCP planner job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758537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2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Dropdown arrow allows user to view all segments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469394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3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Download button to access download options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62441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r>
                        <a:rPr lang="en-US" sz="900"/>
                        <a:t>4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Click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Select either XLSX or Parquet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4006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CCF7533-BB65-CCA9-2D78-F5C570D95317}"/>
              </a:ext>
            </a:extLst>
          </p:cNvPr>
          <p:cNvSpPr txBox="1"/>
          <p:nvPr/>
        </p:nvSpPr>
        <p:spPr>
          <a:xfrm>
            <a:off x="584200" y="156822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Download File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A0D4CC-F1B5-AA54-60C4-286B084032A9}"/>
              </a:ext>
            </a:extLst>
          </p:cNvPr>
          <p:cNvSpPr txBox="1"/>
          <p:nvPr/>
        </p:nvSpPr>
        <p:spPr>
          <a:xfrm>
            <a:off x="453572" y="3617857"/>
            <a:ext cx="4093028" cy="2090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Once HCP audience is finished, user can access profile and all segments in the </a:t>
            </a:r>
            <a:r>
              <a:rPr lang="en-US" kern="100">
                <a:solidFill>
                  <a:srgbClr val="000000"/>
                </a:solidFill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h</a:t>
            </a: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amburger </a:t>
            </a:r>
            <a:r>
              <a:rPr lang="en-US" kern="100">
                <a:solidFill>
                  <a:srgbClr val="000000"/>
                </a:solidFill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m</a:t>
            </a: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enu dropdown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>
                <a:solidFill>
                  <a:srgbClr val="000000"/>
                </a:solidFill>
                <a:effectLst/>
                <a:latin typeface="Aptos" panose="020B000402020202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User can choose to download as a .XLSX or Parquet file 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A54305-C54B-9F85-1E70-67295869F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486" y="3658095"/>
            <a:ext cx="6172200" cy="24262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BBA5A-DAF2-D428-8F66-E74B25123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030" y="449209"/>
            <a:ext cx="4800600" cy="2942737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2A7945B9-6CBA-0F50-F10F-69870535F14B}"/>
              </a:ext>
            </a:extLst>
          </p:cNvPr>
          <p:cNvSpPr/>
          <p:nvPr/>
        </p:nvSpPr>
        <p:spPr>
          <a:xfrm>
            <a:off x="5551714" y="1920577"/>
            <a:ext cx="446316" cy="445506"/>
          </a:xfrm>
          <a:prstGeom prst="wedgeRectCallout">
            <a:avLst>
              <a:gd name="adj1" fmla="val 256679"/>
              <a:gd name="adj2" fmla="val 22742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92BD1B05-EBF8-F307-2871-3266C6B8015F}"/>
              </a:ext>
            </a:extLst>
          </p:cNvPr>
          <p:cNvSpPr/>
          <p:nvPr/>
        </p:nvSpPr>
        <p:spPr>
          <a:xfrm>
            <a:off x="11674929" y="3529707"/>
            <a:ext cx="517071" cy="445506"/>
          </a:xfrm>
          <a:prstGeom prst="wedgeRectCallout">
            <a:avLst>
              <a:gd name="adj1" fmla="val -129431"/>
              <a:gd name="adj2" fmla="val 27629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10070512-B9CF-6E71-B65E-C9E4B700D284}"/>
              </a:ext>
            </a:extLst>
          </p:cNvPr>
          <p:cNvSpPr/>
          <p:nvPr/>
        </p:nvSpPr>
        <p:spPr>
          <a:xfrm>
            <a:off x="10281559" y="3020549"/>
            <a:ext cx="517071" cy="445506"/>
          </a:xfrm>
          <a:prstGeom prst="wedgeRectCallout">
            <a:avLst>
              <a:gd name="adj1" fmla="val -24168"/>
              <a:gd name="adj2" fmla="val 135140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A8B969FE-EA36-7DF2-3097-F60AB2992ED8}"/>
              </a:ext>
            </a:extLst>
          </p:cNvPr>
          <p:cNvSpPr/>
          <p:nvPr/>
        </p:nvSpPr>
        <p:spPr>
          <a:xfrm rot="1592954">
            <a:off x="10353860" y="4535314"/>
            <a:ext cx="517071" cy="445506"/>
          </a:xfrm>
          <a:prstGeom prst="wedgeRectCallout">
            <a:avLst>
              <a:gd name="adj1" fmla="val -102063"/>
              <a:gd name="adj2" fmla="val -94544"/>
            </a:avLst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97682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Hernandez</dc:creator>
  <cp:revision>2</cp:revision>
  <dcterms:created xsi:type="dcterms:W3CDTF">2026-06-29T18:43:34Z</dcterms:created>
  <dcterms:modified xsi:type="dcterms:W3CDTF">2026-09-29T19:58:13Z</dcterms:modified>
</cp:coreProperties>
</file>